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16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225B-E41B-77C0-1A23-7FE91583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84B7F-BF54-53DE-5ED7-2CDED8A4B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8E42-7938-EBF6-0BBB-C03E9825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4C66D-7C77-1BC2-E297-5581F60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1FE2-01D7-8CFA-F772-2A12DADA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9BFA-EF8F-EA09-32AE-D64B8AE7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459FB-C2B4-23D4-5E49-19DBA37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3C33-E5A3-B4F5-E8BF-0885DE88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BEFD-E011-F7CA-9B31-F27B7391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9C5A-F8B7-9E90-F8CD-0F9D220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63739-7054-0E76-0B25-A01771D40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8EBE8-732F-CBA6-F8BB-30CF1BAE2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432A-8B6F-76F0-0D7B-30A66B9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D616-BCA7-5689-02D1-3CA3EA88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3D8B-7730-9BA0-75AA-DC12AF5D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9414-E7DE-B18D-3123-DBD0283D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EC70-B92A-CC7C-576E-A961A566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0CFBF-3986-2ECA-DC6E-B0EB5EEA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622A7-D018-3314-6712-AC0A3E3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858B-9E65-33C3-1330-DDC559B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9EF2-BE12-339C-53A6-D7F37ED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A9B6-8FA8-149E-9646-FB301CFB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5791-C68A-6622-2CC5-3C0B2833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B1C5-90B9-0823-9015-AF5F09CF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9B8B6-BAA6-240F-60BE-518B08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121-A2A6-067F-9BB5-431330C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1458-6F42-1FC6-02A5-B26BB044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9E45-D816-7EFD-3CAA-178E16FA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4DE17-8AF8-1452-3C2B-1E8AC11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04EE6-8A95-F57F-A192-3DE3AA41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7B0C8-4507-0579-A941-6A255E9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41E2-A077-4FE6-C0D3-E53AD7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9F13-A5D4-37A3-1493-29942498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E514-EB19-276A-D5A5-AD3B4528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ECFBA-4BCE-DB10-1A82-A2D64F058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B50E7-10C2-3309-2CDC-0F66334ED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554FF-26AD-988B-1BE6-17295ED2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B7DB9-3BFA-EEC0-380B-FF6C91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8BED0-2F21-3460-79B8-7290A76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D88-D9A6-E2BA-4D07-31B2E1E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C88D8-4119-A0E3-1E19-520074B6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6728-10D0-DD4F-070F-D8887DC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0AF4-0EB8-E3C6-BC9D-0F225B0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305AF-CB28-6234-0989-07022337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B88D4-A6C0-E1B7-8994-A86076D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BE91-403E-73E0-6DB4-5910441B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1ACB-DC8B-620D-E3BF-7FA852E0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B764-533F-1B5D-0611-138F6993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5571B-161E-E09A-5698-4A40CFD3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11E9-C5AE-278A-0394-D5A3F427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A9B3E-94F2-61BE-DDC5-42C0513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52E40-E8E1-BD3E-81E3-532D7B29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0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294-46E3-230A-33FB-B650A56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59121-E297-856F-8ED2-F9B862B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4B73E-5B9E-91E2-5353-C491A0CF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E462-7BB8-F752-941C-B91D0022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DAB4-C59B-C493-7D76-5E1C91DA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DC2E0-CCB3-2997-598A-4720CC28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EC88-9CA5-4612-35B7-82E0244A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CC53-C329-CE13-38A1-EB94C1E1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CA58-D0E5-D20E-2F11-B1014BAA0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645D-A023-304B-CF92-E94304A16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9631-FBA3-5F80-C564-B320E69D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5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227" y="1503753"/>
            <a:ext cx="11555519" cy="998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 – Embedded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813319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–21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st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May To 18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 June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574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– 28975_Puneet Kumar 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6780319" cy="574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Here – failover clustering  with member nodes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6DFA-4DC7-4301-A7CF-BCE7B24D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Create A Domain User</a:t>
            </a:r>
            <a:r>
              <a:rPr lang="en-US" baseline="-25000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68419-B6D8-4E93-8DB5-DE531F94F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Server Manager &gt; Tools &gt; Active Directory Users and Computer &gt; Expand </a:t>
            </a:r>
            <a:endParaRPr lang="en-IN" dirty="0"/>
          </a:p>
          <a:p>
            <a:r>
              <a:rPr lang="en-IN" b="1" dirty="0"/>
              <a:t>Domain &gt; Right Click on user &gt; new &gt; User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 descr="Picture 885, Picture">
            <a:extLst>
              <a:ext uri="{FF2B5EF4-FFF2-40B4-BE49-F238E27FC236}">
                <a16:creationId xmlns:a16="http://schemas.microsoft.com/office/drawing/2014/main" id="{A65FA53B-C515-4A77-AD2A-ABA1BC5576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1069"/>
            <a:ext cx="12192000" cy="36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 908, Picture">
            <a:extLst>
              <a:ext uri="{FF2B5EF4-FFF2-40B4-BE49-F238E27FC236}">
                <a16:creationId xmlns:a16="http://schemas.microsoft.com/office/drawing/2014/main" id="{17A50DED-73CB-4ED5-8D58-45B899C880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59" y="1190624"/>
            <a:ext cx="8976049" cy="55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8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9CA0-B3AD-425E-80D8-6AD0FB5C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Set Password and select User cannot change password and Password never expire and next and finish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Picture 910, Picture">
            <a:extLst>
              <a:ext uri="{FF2B5EF4-FFF2-40B4-BE49-F238E27FC236}">
                <a16:creationId xmlns:a16="http://schemas.microsoft.com/office/drawing/2014/main" id="{7A825939-96CF-447B-9711-1089BC44BD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9" y="1690689"/>
            <a:ext cx="847219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00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741A-5320-431A-82BE-D9289070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Go to Properties of newly created user &gt; Member of and click on add </a:t>
            </a:r>
            <a:endParaRPr lang="en-IN" dirty="0"/>
          </a:p>
        </p:txBody>
      </p:sp>
      <p:pic>
        <p:nvPicPr>
          <p:cNvPr id="4" name="Content Placeholder 3" descr="Picture 928, Picture">
            <a:extLst>
              <a:ext uri="{FF2B5EF4-FFF2-40B4-BE49-F238E27FC236}">
                <a16:creationId xmlns:a16="http://schemas.microsoft.com/office/drawing/2014/main" id="{4C8B35AD-D9DB-4F3B-A410-551DB955BB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7" y="1690689"/>
            <a:ext cx="931195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4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BA30-7961-4C82-84C3-5B27B8D5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Enter Object name to Domain &gt; Check Name &gt; Select Domain Admin &gt; OK </a:t>
            </a:r>
            <a:endParaRPr lang="en-IN" dirty="0"/>
          </a:p>
        </p:txBody>
      </p:sp>
      <p:pic>
        <p:nvPicPr>
          <p:cNvPr id="4" name="Content Placeholder 3" descr="Group 5435, Grouped object">
            <a:extLst>
              <a:ext uri="{FF2B5EF4-FFF2-40B4-BE49-F238E27FC236}">
                <a16:creationId xmlns:a16="http://schemas.microsoft.com/office/drawing/2014/main" id="{11D5E003-1446-4095-A6D3-015A5878CFA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2015412"/>
            <a:ext cx="9367934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9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147D-3F07-4BCE-8EF3-33BEC533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u="sng" dirty="0"/>
              <a:t>Setup iSCSI Target on Main Server</a:t>
            </a:r>
            <a:r>
              <a:rPr lang="en-IN" b="1" dirty="0"/>
              <a:t> </a:t>
            </a:r>
            <a:br>
              <a:rPr lang="en-IN" dirty="0"/>
            </a:br>
            <a:r>
              <a:rPr lang="en-IN" b="1" dirty="0"/>
              <a:t>After that Go to Server Manager &gt; File and Storage Services &gt; </a:t>
            </a:r>
            <a:endParaRPr lang="en-IN" dirty="0"/>
          </a:p>
        </p:txBody>
      </p:sp>
      <p:pic>
        <p:nvPicPr>
          <p:cNvPr id="4" name="Content Placeholder 3" descr="Picture 961, Picture">
            <a:extLst>
              <a:ext uri="{FF2B5EF4-FFF2-40B4-BE49-F238E27FC236}">
                <a16:creationId xmlns:a16="http://schemas.microsoft.com/office/drawing/2014/main" id="{F4CBB932-9A7E-4845-8FE8-559F18E1D3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" y="1825624"/>
            <a:ext cx="1101012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0222-FA29-4493-A902-B879FE03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Install the required features for </a:t>
            </a:r>
            <a:r>
              <a:rPr lang="en-US" b="1" dirty="0" err="1"/>
              <a:t>iscsi</a:t>
            </a:r>
            <a:r>
              <a:rPr lang="en-US" b="1" dirty="0"/>
              <a:t> and reboot once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Picture 989, Picture">
            <a:extLst>
              <a:ext uri="{FF2B5EF4-FFF2-40B4-BE49-F238E27FC236}">
                <a16:creationId xmlns:a16="http://schemas.microsoft.com/office/drawing/2014/main" id="{AC5C2610-2E66-408E-8D13-70B5CEAD3A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41" y="1690689"/>
            <a:ext cx="895738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40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DB5E-F3D3-44B0-AF7C-D7CAF02D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After Reboot Set Virtual disk name &gt; Set virtual disk size and set dynamic spending &gt; new </a:t>
            </a:r>
            <a:r>
              <a:rPr lang="en-US" b="1" dirty="0" err="1"/>
              <a:t>iscsi</a:t>
            </a:r>
            <a:r>
              <a:rPr lang="en-US" b="1" dirty="0"/>
              <a:t> &gt; name target name </a:t>
            </a:r>
            <a:r>
              <a:rPr lang="en-US" dirty="0"/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Group 5906, Grouped object">
            <a:extLst>
              <a:ext uri="{FF2B5EF4-FFF2-40B4-BE49-F238E27FC236}">
                <a16:creationId xmlns:a16="http://schemas.microsoft.com/office/drawing/2014/main" id="{6CDE4597-4653-417F-9DC7-1C0DFFA19C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3" y="1825624"/>
            <a:ext cx="10234127" cy="48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7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 1060, Picture">
            <a:extLst>
              <a:ext uri="{FF2B5EF4-FFF2-40B4-BE49-F238E27FC236}">
                <a16:creationId xmlns:a16="http://schemas.microsoft.com/office/drawing/2014/main" id="{6AC20660-72B7-4C74-9E09-3F8D3861C1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1" y="522514"/>
            <a:ext cx="9405256" cy="61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7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0CBD-C172-4938-85BC-12434C7E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Set type IP Address and set the value 192.168.1.10 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Picture 1062, Picture">
            <a:extLst>
              <a:ext uri="{FF2B5EF4-FFF2-40B4-BE49-F238E27FC236}">
                <a16:creationId xmlns:a16="http://schemas.microsoft.com/office/drawing/2014/main" id="{0D0C0977-5040-4672-9982-5AD18E591E3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1511560"/>
            <a:ext cx="10047514" cy="51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7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1A85-6FE3-4081-B853-B409ABA7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Failover Clustering</a:t>
            </a:r>
            <a:r>
              <a:rPr lang="en-US" b="1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13B00-68B7-4078-898E-76C115404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Failover Clustering in Windows Server 2019</a:t>
            </a:r>
            <a:r>
              <a:rPr lang="en-IN" dirty="0"/>
              <a:t> is a feature that allows multiple servers (nodes) to work together to provide high availability (HA) for services and applications. If one server fails, another server in the cluster automatically takes over — ensuring minimal downtime.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8584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846F-4488-4543-8D5A-9850397E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After that create another </a:t>
            </a:r>
            <a:r>
              <a:rPr lang="en-US" b="1" dirty="0" err="1"/>
              <a:t>iscsi</a:t>
            </a:r>
            <a:r>
              <a:rPr lang="en-US" b="1" dirty="0"/>
              <a:t> and set the storage and select existing </a:t>
            </a:r>
            <a:r>
              <a:rPr lang="en-US" b="1" dirty="0" err="1"/>
              <a:t>iscsi</a:t>
            </a:r>
            <a:r>
              <a:rPr lang="en-US" b="1" dirty="0"/>
              <a:t> target and create with ip – 192.168.1.20 </a:t>
            </a:r>
            <a:endParaRPr lang="en-IN" dirty="0"/>
          </a:p>
        </p:txBody>
      </p:sp>
      <p:pic>
        <p:nvPicPr>
          <p:cNvPr id="4" name="Content Placeholder 3" descr="Picture 1064, Picture">
            <a:extLst>
              <a:ext uri="{FF2B5EF4-FFF2-40B4-BE49-F238E27FC236}">
                <a16:creationId xmlns:a16="http://schemas.microsoft.com/office/drawing/2014/main" id="{82A22DC9-063D-4560-A9E2-E4C9BE74288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0" y="1825624"/>
            <a:ext cx="1051560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E7C4-F776-4F92-AA91-D58B01EB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4 – Setup Node 1 and node 2 servers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AF32C-AB9D-4DA7-81BB-F8B5E0C4C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Run </a:t>
            </a:r>
            <a:r>
              <a:rPr lang="en-US" b="1" dirty="0"/>
              <a:t>Sysprep</a:t>
            </a:r>
            <a:r>
              <a:rPr lang="en-US" dirty="0"/>
              <a:t>: </a:t>
            </a:r>
            <a:endParaRPr lang="en-IN" dirty="0"/>
          </a:p>
          <a:p>
            <a:pPr lvl="1"/>
            <a:r>
              <a:rPr lang="en-IN" b="1" dirty="0"/>
              <a:t>C:\Windows\System32\Sysprep\sysprep.exe </a:t>
            </a:r>
            <a:endParaRPr lang="en-IN" dirty="0"/>
          </a:p>
          <a:p>
            <a:pPr lvl="1"/>
            <a:r>
              <a:rPr lang="en-IN" sz="2000" dirty="0"/>
              <a:t>Select </a:t>
            </a:r>
            <a:r>
              <a:rPr lang="en-IN" b="1" dirty="0"/>
              <a:t>Enter System</a:t>
            </a:r>
            <a:r>
              <a:rPr lang="en-IN" dirty="0"/>
              <a:t> </a:t>
            </a:r>
            <a:r>
              <a:rPr lang="en-IN" b="1" dirty="0"/>
              <a:t>Out-of-Box Experience (OOBE)</a:t>
            </a:r>
            <a:r>
              <a:rPr lang="en-IN" sz="2000" dirty="0"/>
              <a:t> and </a:t>
            </a:r>
            <a:r>
              <a:rPr lang="en-IN" dirty="0"/>
              <a:t>Generalize </a:t>
            </a:r>
            <a:r>
              <a:rPr lang="en-IN" sz="2000" dirty="0"/>
              <a:t>c. Reboot</a:t>
            </a:r>
          </a:p>
          <a:p>
            <a:r>
              <a:rPr lang="en-US" b="1" dirty="0"/>
              <a:t>After That reboot both the os accept the license and set password </a:t>
            </a:r>
            <a:r>
              <a:rPr lang="en-US" dirty="0"/>
              <a:t> </a:t>
            </a:r>
            <a:endParaRPr lang="en-IN" dirty="0"/>
          </a:p>
          <a:p>
            <a:r>
              <a:rPr lang="en-US" b="1" dirty="0"/>
              <a:t> </a:t>
            </a:r>
            <a:endParaRPr lang="en-IN" sz="3200" dirty="0"/>
          </a:p>
          <a:p>
            <a:pPr lvl="0"/>
            <a:r>
              <a:rPr lang="en-US" b="1" dirty="0"/>
              <a:t>After reboot set Static ip for node1 192.168.1.10 and node2 192.168.1.20 </a:t>
            </a:r>
            <a:endParaRPr lang="en-IN" dirty="0"/>
          </a:p>
          <a:p>
            <a:pPr lvl="0"/>
            <a:r>
              <a:rPr lang="en-US" b="1" dirty="0"/>
              <a:t>Default gateway set to 192.168.1.1 in both the os </a:t>
            </a:r>
            <a:endParaRPr lang="en-IN" dirty="0"/>
          </a:p>
          <a:p>
            <a:pPr lvl="0"/>
            <a:r>
              <a:rPr lang="en-US" b="1" dirty="0"/>
              <a:t>And dns to 192.168.1.50 </a:t>
            </a:r>
            <a:endParaRPr lang="en-IN" dirty="0"/>
          </a:p>
          <a:p>
            <a:pPr lvl="0"/>
            <a:r>
              <a:rPr lang="en-IN" b="1" dirty="0"/>
              <a:t>Server Manager &gt; Add roles and feature &gt; Features &gt; Failover Clustering &gt; Install (Both OS)</a:t>
            </a:r>
            <a:br>
              <a:rPr lang="en-US" dirty="0"/>
            </a:br>
            <a:br>
              <a:rPr lang="en-US" dirty="0"/>
            </a:br>
            <a:r>
              <a:rPr lang="en-IN" sz="3200" b="1" dirty="0"/>
              <a:t>Step 5 – Setup Failover cluster </a:t>
            </a:r>
            <a:endParaRPr lang="en-IN" dirty="0"/>
          </a:p>
          <a:p>
            <a:pPr lvl="0"/>
            <a:r>
              <a:rPr lang="en-US" b="1" dirty="0"/>
              <a:t>Open Any of node os </a:t>
            </a:r>
            <a:endParaRPr lang="en-IN" dirty="0"/>
          </a:p>
          <a:p>
            <a:pPr lvl="0"/>
            <a:r>
              <a:rPr lang="en-US" b="1" dirty="0"/>
              <a:t>Server Manager &gt; Failover Cluster Manager &gt; validate Configuration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422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 1168, Picture">
            <a:extLst>
              <a:ext uri="{FF2B5EF4-FFF2-40B4-BE49-F238E27FC236}">
                <a16:creationId xmlns:a16="http://schemas.microsoft.com/office/drawing/2014/main" id="{820F2FC0-DA25-43D3-A834-40C42CFD5C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33" y="279919"/>
            <a:ext cx="8472196" cy="59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6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5A08-71C2-4EE5-AF82-D2C0B615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IN" b="1" dirty="0"/>
              <a:t>Change the names for node1 to win19node1 and node2 to win19node2 and reboot </a:t>
            </a:r>
            <a:br>
              <a:rPr lang="en-IN" dirty="0"/>
            </a:br>
            <a:r>
              <a:rPr lang="en-US" b="1" dirty="0"/>
              <a:t>After rebooting server manager &gt; </a:t>
            </a:r>
            <a:r>
              <a:rPr lang="en-US" b="1" dirty="0" err="1"/>
              <a:t>iscsi</a:t>
            </a:r>
            <a:r>
              <a:rPr lang="en-US" b="1" dirty="0"/>
              <a:t> Initiator &gt; Click on Yes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Group 5779, Grouped object">
            <a:extLst>
              <a:ext uri="{FF2B5EF4-FFF2-40B4-BE49-F238E27FC236}">
                <a16:creationId xmlns:a16="http://schemas.microsoft.com/office/drawing/2014/main" id="{73D18557-2B10-44C9-9B1C-3332F9A1BA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445"/>
            <a:ext cx="11104984" cy="47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2A23-6759-4CC1-97D6-DF8A5FDA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 the target set the ip to 192.168.1.50 and Quick Connect click ok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Picture 1199, Picture">
            <a:extLst>
              <a:ext uri="{FF2B5EF4-FFF2-40B4-BE49-F238E27FC236}">
                <a16:creationId xmlns:a16="http://schemas.microsoft.com/office/drawing/2014/main" id="{C32E650C-E5B0-4DFB-B26D-CB63905889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0" y="1492898"/>
            <a:ext cx="10140820" cy="53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0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E862D-7C52-4607-B3F0-655F2393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After that go to Tools &gt; Computer management &gt; storage &gt; Disk Management </a:t>
            </a:r>
            <a:endParaRPr lang="en-IN" dirty="0"/>
          </a:p>
        </p:txBody>
      </p:sp>
      <p:pic>
        <p:nvPicPr>
          <p:cNvPr id="4" name="Content Placeholder 3" descr="Group 6082, Grouped object">
            <a:extLst>
              <a:ext uri="{FF2B5EF4-FFF2-40B4-BE49-F238E27FC236}">
                <a16:creationId xmlns:a16="http://schemas.microsoft.com/office/drawing/2014/main" id="{030A0F15-2911-4175-BAB6-F6E477699F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2107"/>
            <a:ext cx="10731759" cy="457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5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6FC1-0B05-4CB8-8289-7A685A77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Click on online in both disks &gt; Disk Initiate &gt; Assign latter &gt; set the volume name to QUORAM and DATA (Set It both the os)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Picture 1241, Picture">
            <a:extLst>
              <a:ext uri="{FF2B5EF4-FFF2-40B4-BE49-F238E27FC236}">
                <a16:creationId xmlns:a16="http://schemas.microsoft.com/office/drawing/2014/main" id="{C2DB24CE-6C0D-4AF0-8D51-7B9A9FB901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41" y="1847462"/>
            <a:ext cx="8602824" cy="46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36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9334-8B2C-4108-9DEB-D769F581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Setup Failover cluster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C421B-C104-41DA-B114-D378799FD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Open Any of node os </a:t>
            </a:r>
            <a:endParaRPr lang="en-IN" dirty="0"/>
          </a:p>
          <a:p>
            <a:pPr lvl="0"/>
            <a:r>
              <a:rPr lang="en-US" b="1" dirty="0"/>
              <a:t>Server Manager &gt; Failover Cluster Manager &gt; validate Configuration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 descr="Picture 1243, Picture">
            <a:extLst>
              <a:ext uri="{FF2B5EF4-FFF2-40B4-BE49-F238E27FC236}">
                <a16:creationId xmlns:a16="http://schemas.microsoft.com/office/drawing/2014/main" id="{BC33D8DB-DD82-4264-B925-403F4A4535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13" y="2799184"/>
            <a:ext cx="7190500" cy="40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50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F137-6C21-4C1C-816F-91E9F38C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Enter node server names and add them </a:t>
            </a:r>
            <a:endParaRPr lang="en-IN" dirty="0"/>
          </a:p>
        </p:txBody>
      </p:sp>
      <p:pic>
        <p:nvPicPr>
          <p:cNvPr id="4" name="Content Placeholder 3" descr="Picture 1277, Picture">
            <a:extLst>
              <a:ext uri="{FF2B5EF4-FFF2-40B4-BE49-F238E27FC236}">
                <a16:creationId xmlns:a16="http://schemas.microsoft.com/office/drawing/2014/main" id="{83BD99AE-70B5-4873-AD42-44D8EE9DD1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209245" cy="48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F979-8EA1-45A8-865A-F95A9420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Click on run all test and next and check confirmations and start the test by click next, it takes some time to test </a:t>
            </a:r>
            <a:endParaRPr lang="en-IN" dirty="0"/>
          </a:p>
        </p:txBody>
      </p:sp>
      <p:pic>
        <p:nvPicPr>
          <p:cNvPr id="4" name="Content Placeholder 3" descr="Picture 1283, Picture">
            <a:extLst>
              <a:ext uri="{FF2B5EF4-FFF2-40B4-BE49-F238E27FC236}">
                <a16:creationId xmlns:a16="http://schemas.microsoft.com/office/drawing/2014/main" id="{4A1B09F9-0A70-49C6-8481-94DD5A7BE4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4" y="2388638"/>
            <a:ext cx="9916886" cy="41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1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CF1A-6D9C-4F5D-9DF5-3D59372C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Concepts of Failover Clustering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E27D-C0EF-49B5-91EB-290175C36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dirty="0"/>
              <a:t>Failover Cluster:</a:t>
            </a:r>
            <a:r>
              <a:rPr lang="en-US" dirty="0"/>
              <a:t> A group of independent servers (nodes) working together to increase availability.  </a:t>
            </a:r>
            <a:endParaRPr lang="en-IN" dirty="0"/>
          </a:p>
          <a:p>
            <a:r>
              <a:rPr lang="en-US" b="1" dirty="0"/>
              <a:t> </a:t>
            </a:r>
            <a:endParaRPr lang="en-IN" dirty="0"/>
          </a:p>
          <a:p>
            <a:pPr lvl="0"/>
            <a:r>
              <a:rPr lang="en-IN" b="1" dirty="0"/>
              <a:t>Cluster Node: </a:t>
            </a:r>
            <a:r>
              <a:rPr lang="en-IN" dirty="0"/>
              <a:t>A server that is a member of the failover cluster. </a:t>
            </a:r>
          </a:p>
          <a:p>
            <a:r>
              <a:rPr lang="en-US" b="1" dirty="0"/>
              <a:t> </a:t>
            </a:r>
            <a:endParaRPr lang="en-IN" dirty="0"/>
          </a:p>
          <a:p>
            <a:r>
              <a:rPr lang="en-IN" dirty="0"/>
              <a:t> </a:t>
            </a:r>
          </a:p>
          <a:p>
            <a:pPr lvl="0"/>
            <a:r>
              <a:rPr lang="en-US" b="1" dirty="0"/>
              <a:t>Cluster Resource: </a:t>
            </a:r>
            <a:r>
              <a:rPr lang="en-US" dirty="0"/>
              <a:t>Services or applications like File Server, SQL Server, VMs, etc., that are made highly available.</a:t>
            </a:r>
            <a:endParaRPr lang="en-IN" dirty="0"/>
          </a:p>
          <a:p>
            <a:r>
              <a:rPr lang="en-US" dirty="0"/>
              <a:t> </a:t>
            </a:r>
            <a:endParaRPr lang="en-IN" dirty="0"/>
          </a:p>
          <a:p>
            <a:pPr lvl="0"/>
            <a:r>
              <a:rPr lang="en-IN" b="1" dirty="0"/>
              <a:t>Cluster Shared Volumes (CSV):</a:t>
            </a:r>
            <a:r>
              <a:rPr lang="en-IN" dirty="0"/>
              <a:t> Shared disks that multiple cluster nodes can access simultaneously.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5693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263C-42BB-4046-A030-031B2B8E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Check all the results and check on create the clusters... and click on finish. It will open another wizard 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90A24-CC07-4253-9D90-61359BA9A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After that set the cluster name and set a cluster ip address</a:t>
            </a:r>
            <a:endParaRPr lang="en-IN" dirty="0"/>
          </a:p>
          <a:p>
            <a:endParaRPr lang="en-IN" dirty="0"/>
          </a:p>
        </p:txBody>
      </p:sp>
      <p:pic>
        <p:nvPicPr>
          <p:cNvPr id="7" name="Picture 6" descr="Picture 1308, Picture">
            <a:extLst>
              <a:ext uri="{FF2B5EF4-FFF2-40B4-BE49-F238E27FC236}">
                <a16:creationId xmlns:a16="http://schemas.microsoft.com/office/drawing/2014/main" id="{8C5AAAD4-47B1-4A36-AEE8-1BC630223C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3992"/>
            <a:ext cx="10843727" cy="4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7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51E3-33D8-4B25-9B96-5383E5AC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Click on next and after that its starts installing </a:t>
            </a:r>
            <a:endParaRPr lang="en-IN" dirty="0"/>
          </a:p>
        </p:txBody>
      </p:sp>
      <p:pic>
        <p:nvPicPr>
          <p:cNvPr id="4" name="Content Placeholder 3" descr="Picture 1310, Picture">
            <a:extLst>
              <a:ext uri="{FF2B5EF4-FFF2-40B4-BE49-F238E27FC236}">
                <a16:creationId xmlns:a16="http://schemas.microsoft.com/office/drawing/2014/main" id="{2B96303A-701F-42C3-84EF-4F57B75404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31" y="1825624"/>
            <a:ext cx="997286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9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F3131-114A-4F81-92C9-6AC02682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Check the installations by ping to the cluster name</a:t>
            </a:r>
            <a:endParaRPr lang="en-IN" dirty="0"/>
          </a:p>
        </p:txBody>
      </p:sp>
      <p:pic>
        <p:nvPicPr>
          <p:cNvPr id="4" name="Content Placeholder 3" descr="Picture 1329, Picture">
            <a:extLst>
              <a:ext uri="{FF2B5EF4-FFF2-40B4-BE49-F238E27FC236}">
                <a16:creationId xmlns:a16="http://schemas.microsoft.com/office/drawing/2014/main" id="{9DB30ABF-7528-4C37-A7DB-F596C026160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1690689"/>
            <a:ext cx="10515600" cy="538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96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C8FB71-266F-4DB0-8A8B-AE00D72407BD}"/>
              </a:ext>
            </a:extLst>
          </p:cNvPr>
          <p:cNvSpPr/>
          <p:nvPr/>
        </p:nvSpPr>
        <p:spPr>
          <a:xfrm>
            <a:off x="3396343" y="2836507"/>
            <a:ext cx="4665306" cy="109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n-IN" sz="6000" b="1" dirty="0">
                <a:solidFill>
                  <a:srgbClr val="0B769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---The end ----</a:t>
            </a:r>
            <a:endParaRPr lang="en-IN" sz="60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92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1B75-0F5E-404B-92E2-5AA708A2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Setup Virtual </a:t>
            </a:r>
            <a:r>
              <a:rPr lang="en-US" b="1" u="sng" dirty="0" err="1"/>
              <a:t>Mechines</a:t>
            </a:r>
            <a:r>
              <a:rPr lang="en-US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F0AAB-E46F-427A-A803-FFF9BCD87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Step 1 – Create the Base Windows Server 2019 VM </a:t>
            </a:r>
            <a:endParaRPr lang="en-IN" sz="2400" dirty="0"/>
          </a:p>
          <a:p>
            <a:pPr lvl="0"/>
            <a:r>
              <a:rPr lang="en-IN" dirty="0"/>
              <a:t>Open </a:t>
            </a:r>
            <a:r>
              <a:rPr lang="en-IN" b="1" dirty="0"/>
              <a:t>VMware Workstation</a:t>
            </a:r>
            <a:r>
              <a:rPr lang="en-IN" dirty="0"/>
              <a:t>. </a:t>
            </a:r>
          </a:p>
          <a:p>
            <a:pPr lvl="0"/>
            <a:r>
              <a:rPr lang="en-IN" dirty="0"/>
              <a:t>Create a new VM: </a:t>
            </a:r>
          </a:p>
          <a:p>
            <a:pPr lvl="1"/>
            <a:r>
              <a:rPr lang="en-IN" dirty="0"/>
              <a:t>RAM: </a:t>
            </a:r>
            <a:r>
              <a:rPr lang="en-IN" b="1" dirty="0"/>
              <a:t>8 GB </a:t>
            </a:r>
            <a:endParaRPr lang="en-IN" dirty="0"/>
          </a:p>
          <a:p>
            <a:pPr lvl="1"/>
            <a:r>
              <a:rPr lang="en-IN" dirty="0"/>
              <a:t>HDD: </a:t>
            </a:r>
            <a:r>
              <a:rPr lang="en-IN" b="1" dirty="0"/>
              <a:t>80 GB </a:t>
            </a:r>
            <a:endParaRPr lang="en-IN" dirty="0"/>
          </a:p>
          <a:p>
            <a:pPr lvl="1"/>
            <a:r>
              <a:rPr lang="en-IN" dirty="0"/>
              <a:t>Network Adapter: </a:t>
            </a:r>
            <a:r>
              <a:rPr lang="en-IN" b="1" dirty="0"/>
              <a:t>NAT </a:t>
            </a:r>
            <a:br>
              <a:rPr lang="en-US" dirty="0"/>
            </a:br>
            <a:r>
              <a:rPr lang="en-IN" b="1" dirty="0"/>
              <a:t>d. Processors : 2</a:t>
            </a:r>
            <a:endParaRPr lang="en-IN" dirty="0"/>
          </a:p>
          <a:p>
            <a:r>
              <a:rPr lang="en-US" b="1" dirty="0"/>
              <a:t> </a:t>
            </a:r>
            <a:endParaRPr lang="en-IN" dirty="0"/>
          </a:p>
          <a:p>
            <a:r>
              <a:rPr lang="en-US" dirty="0"/>
              <a:t> </a:t>
            </a:r>
            <a:endParaRPr lang="en-IN" sz="3200" dirty="0"/>
          </a:p>
          <a:p>
            <a:pPr lvl="0"/>
            <a:r>
              <a:rPr lang="en-IN" dirty="0"/>
              <a:t>Install Windows Server 2019. </a:t>
            </a:r>
          </a:p>
          <a:p>
            <a:pPr lvl="0"/>
            <a:r>
              <a:rPr lang="en-IN" dirty="0"/>
              <a:t>Install </a:t>
            </a:r>
            <a:r>
              <a:rPr lang="en-IN" b="1" dirty="0"/>
              <a:t>VMware Tools</a:t>
            </a:r>
            <a:r>
              <a:rPr lang="en-IN" dirty="0"/>
              <a:t>. </a:t>
            </a:r>
          </a:p>
          <a:p>
            <a:pPr lvl="0"/>
            <a:r>
              <a:rPr lang="en-US" dirty="0"/>
              <a:t>Disable the firewall.</a:t>
            </a:r>
            <a:br>
              <a:rPr lang="en-US" dirty="0"/>
            </a:br>
            <a:endParaRPr lang="en-IN" dirty="0"/>
          </a:p>
          <a:p>
            <a:pPr lvl="0"/>
            <a:r>
              <a:rPr lang="en-IN" dirty="0"/>
              <a:t>Rename the computer (e.g., win19base) and </a:t>
            </a:r>
            <a:r>
              <a:rPr lang="en-IN" b="1" dirty="0"/>
              <a:t>reboot</a:t>
            </a:r>
            <a:r>
              <a:rPr lang="en-IN" dirty="0"/>
              <a:t>. </a:t>
            </a:r>
          </a:p>
          <a:p>
            <a:pPr lvl="0"/>
            <a:r>
              <a:rPr lang="en-IN" dirty="0"/>
              <a:t>Verify changes and shut down the VM.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36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3E65-FF00-4FE5-8A22-27F99977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 – Clone the Base OS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C7718-4F08-46B8-AAAD-99D19DB9C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Right-click on the base VM → </a:t>
            </a:r>
            <a:r>
              <a:rPr lang="en-IN" b="1" dirty="0"/>
              <a:t>Manage &gt; Clone</a:t>
            </a:r>
            <a:endParaRPr lang="en-IN" dirty="0"/>
          </a:p>
        </p:txBody>
      </p:sp>
      <p:pic>
        <p:nvPicPr>
          <p:cNvPr id="4" name="Picture 3" descr="Picture 788, Picture">
            <a:extLst>
              <a:ext uri="{FF2B5EF4-FFF2-40B4-BE49-F238E27FC236}">
                <a16:creationId xmlns:a16="http://schemas.microsoft.com/office/drawing/2014/main" id="{8FC57200-66CF-4CA0-A1F5-D64D6D6019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61" y="2624931"/>
            <a:ext cx="7638953" cy="42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57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2F4D-CA20-4B04-8A52-8893E13D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Choose </a:t>
            </a:r>
            <a:r>
              <a:rPr lang="en-IN" b="1" dirty="0"/>
              <a:t>Current State of VM</a:t>
            </a:r>
            <a:r>
              <a:rPr lang="en-IN" dirty="0"/>
              <a:t> → Next.  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Group 5668, Grouped object">
            <a:extLst>
              <a:ext uri="{FF2B5EF4-FFF2-40B4-BE49-F238E27FC236}">
                <a16:creationId xmlns:a16="http://schemas.microsoft.com/office/drawing/2014/main" id="{DD0D15A3-7A5B-4E20-B4B7-418643D974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32" y="1559873"/>
            <a:ext cx="9146882" cy="471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3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E5B2-F638-442D-AAA0-90AEFBB2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IN" dirty="0"/>
              <a:t>Select </a:t>
            </a:r>
            <a:r>
              <a:rPr lang="en-IN" b="1" dirty="0"/>
              <a:t>Full Clone</a:t>
            </a:r>
            <a:r>
              <a:rPr lang="en-IN" dirty="0"/>
              <a:t>: </a:t>
            </a:r>
            <a:br>
              <a:rPr lang="en-IN" dirty="0"/>
            </a:br>
            <a:r>
              <a:rPr lang="en-IN" dirty="0"/>
              <a:t>• Name: win19_main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Group 5536, Grouped object">
            <a:extLst>
              <a:ext uri="{FF2B5EF4-FFF2-40B4-BE49-F238E27FC236}">
                <a16:creationId xmlns:a16="http://schemas.microsoft.com/office/drawing/2014/main" id="{ACAD8641-B7B9-4C71-8129-C8A6069EB00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19" y="1548882"/>
            <a:ext cx="8658809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84A2-D6DA-45CC-ACCA-F7D09520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 – Setup Main Server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65747-25E6-4886-8409-8473E79B6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Set Static Ip to 192.168.1.50 </a:t>
            </a:r>
            <a:endParaRPr lang="en-IN" dirty="0"/>
          </a:p>
          <a:p>
            <a:pPr lvl="0"/>
            <a:r>
              <a:rPr lang="en-US" b="1" dirty="0"/>
              <a:t>Rename the Os to win19main  </a:t>
            </a:r>
            <a:endParaRPr lang="en-IN" dirty="0"/>
          </a:p>
          <a:p>
            <a:r>
              <a:rPr lang="en-IN" b="1" dirty="0"/>
              <a:t> </a:t>
            </a:r>
            <a:endParaRPr lang="en-IN" dirty="0"/>
          </a:p>
          <a:p>
            <a:r>
              <a:rPr lang="en-US" b="1" u="sng" dirty="0"/>
              <a:t>Install AD DS and DNS Roles</a:t>
            </a:r>
            <a:r>
              <a:rPr lang="en-US" b="1" dirty="0"/>
              <a:t> </a:t>
            </a:r>
            <a:endParaRPr lang="en-IN" dirty="0"/>
          </a:p>
          <a:p>
            <a:r>
              <a:rPr lang="en-US" dirty="0"/>
              <a:t> </a:t>
            </a:r>
            <a:endParaRPr lang="en-IN" dirty="0"/>
          </a:p>
          <a:p>
            <a:pPr lvl="0"/>
            <a:r>
              <a:rPr lang="en-IN" b="1" dirty="0"/>
              <a:t>Server Manager &gt; Add roles and features &gt; Server Roles  </a:t>
            </a:r>
            <a:endParaRPr lang="en-IN" dirty="0"/>
          </a:p>
          <a:p>
            <a:pPr lvl="0"/>
            <a:r>
              <a:rPr lang="en-IN" b="1" dirty="0"/>
              <a:t>Select Active Directory Domain Services and DNS Server and install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721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CE87-3451-4585-BD95-323198E6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 descr="Picture 842, Picture">
            <a:extLst>
              <a:ext uri="{FF2B5EF4-FFF2-40B4-BE49-F238E27FC236}">
                <a16:creationId xmlns:a16="http://schemas.microsoft.com/office/drawing/2014/main" id="{2E80F187-BF01-4FC9-B6D2-126CF8FAFD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4" y="365125"/>
            <a:ext cx="11457991" cy="56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29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784</Words>
  <Application>Microsoft Office PowerPoint</Application>
  <PresentationFormat>Widescreen</PresentationFormat>
  <Paragraphs>79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HK Grotesk</vt:lpstr>
      <vt:lpstr>HK Grotesk Light Bold</vt:lpstr>
      <vt:lpstr>Times New Roman</vt:lpstr>
      <vt:lpstr>Office Theme</vt:lpstr>
      <vt:lpstr>PowerPoint Presentation</vt:lpstr>
      <vt:lpstr>Failover Clustering  </vt:lpstr>
      <vt:lpstr>Key Concepts of Failover Clustering  </vt:lpstr>
      <vt:lpstr>Setup Virtual Mechines  </vt:lpstr>
      <vt:lpstr>Step 2 – Clone the Base OS  </vt:lpstr>
      <vt:lpstr>Choose Current State of VM → Next.   </vt:lpstr>
      <vt:lpstr>Select Full Clone:  • Name: win19_main </vt:lpstr>
      <vt:lpstr>Step 3 – Setup Main Server  </vt:lpstr>
      <vt:lpstr>PowerPoint Presentation</vt:lpstr>
      <vt:lpstr>Create A Domain User  </vt:lpstr>
      <vt:lpstr>PowerPoint Presentation</vt:lpstr>
      <vt:lpstr>Set Password and select User cannot change password and Password never expire and next and finish </vt:lpstr>
      <vt:lpstr>Go to Properties of newly created user &gt; Member of and click on add </vt:lpstr>
      <vt:lpstr>Enter Object name to Domain &gt; Check Name &gt; Select Domain Admin &gt; OK </vt:lpstr>
      <vt:lpstr>Setup iSCSI Target on Main Server  After that Go to Server Manager &gt; File and Storage Services &gt; </vt:lpstr>
      <vt:lpstr>Install the required features for iscsi and reboot once </vt:lpstr>
      <vt:lpstr>After Reboot Set Virtual disk name &gt; Set virtual disk size and set dynamic spending &gt; new iscsi &gt; name target name   </vt:lpstr>
      <vt:lpstr>PowerPoint Presentation</vt:lpstr>
      <vt:lpstr>Set type IP Address and set the value 192.168.1.10   </vt:lpstr>
      <vt:lpstr>After that create another iscsi and set the storage and select existing iscsi target and create with ip – 192.168.1.20 </vt:lpstr>
      <vt:lpstr>Step 4 – Setup Node 1 and node 2 servers </vt:lpstr>
      <vt:lpstr>PowerPoint Presentation</vt:lpstr>
      <vt:lpstr>Change the names for node1 to win19node1 and node2 to win19node2 and reboot  After rebooting server manager &gt; iscsi Initiator &gt; Click on Yes </vt:lpstr>
      <vt:lpstr>In the target set the ip to 192.168.1.50 and Quick Connect click ok </vt:lpstr>
      <vt:lpstr>After that go to Tools &gt; Computer management &gt; storage &gt; Disk Management </vt:lpstr>
      <vt:lpstr>Click on online in both disks &gt; Disk Initiate &gt; Assign latter &gt; set the volume name to QUORAM and DATA (Set It both the os) </vt:lpstr>
      <vt:lpstr>Setup Failover cluster  </vt:lpstr>
      <vt:lpstr>Enter node server names and add them </vt:lpstr>
      <vt:lpstr>Click on run all test and next and check confirmations and start the test by click next, it takes some time to test </vt:lpstr>
      <vt:lpstr>Check all the results and check on create the clusters... and click on finish. It will open another wizard </vt:lpstr>
      <vt:lpstr>Click on next and after that its starts installing </vt:lpstr>
      <vt:lpstr>Check the installations by ping to the cluster name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admin</cp:lastModifiedBy>
  <cp:revision>17</cp:revision>
  <dcterms:created xsi:type="dcterms:W3CDTF">2024-05-04T13:11:57Z</dcterms:created>
  <dcterms:modified xsi:type="dcterms:W3CDTF">2025-06-16T23:32:57Z</dcterms:modified>
</cp:coreProperties>
</file>